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0" r:id="rId5"/>
    <p:sldId id="261" r:id="rId6"/>
    <p:sldId id="262" r:id="rId7"/>
    <p:sldId id="291" r:id="rId8"/>
    <p:sldId id="263" r:id="rId9"/>
    <p:sldId id="286" r:id="rId10"/>
    <p:sldId id="265" r:id="rId11"/>
    <p:sldId id="270" r:id="rId12"/>
    <p:sldId id="271" r:id="rId13"/>
    <p:sldId id="268" r:id="rId14"/>
    <p:sldId id="273" r:id="rId15"/>
    <p:sldId id="276" r:id="rId16"/>
    <p:sldId id="272" r:id="rId17"/>
    <p:sldId id="269" r:id="rId18"/>
    <p:sldId id="294" r:id="rId19"/>
    <p:sldId id="295" r:id="rId20"/>
    <p:sldId id="277" r:id="rId21"/>
    <p:sldId id="275" r:id="rId22"/>
    <p:sldId id="283" r:id="rId23"/>
    <p:sldId id="285" r:id="rId24"/>
    <p:sldId id="278" r:id="rId25"/>
    <p:sldId id="296" r:id="rId26"/>
    <p:sldId id="297" r:id="rId27"/>
    <p:sldId id="274" r:id="rId28"/>
    <p:sldId id="280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6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0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4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9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E176-9959-4406-887A-0E008759071E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4684-6301-4C6E-BE54-8569DA954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49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5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63.jpeg"/><Relationship Id="rId7" Type="http://schemas.openxmlformats.org/officeDocument/2006/relationships/audio" Target="../media/audio3.wav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888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ea typeface="+mj-ea"/>
                <a:cs typeface="+mj-cs"/>
              </a:rPr>
              <a:t>«В царстве насекомых»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Подготовила: Учитель-логопед СП д/с «Гнёздышко» ГБОУ СОШ № 1 г. </a:t>
            </a:r>
            <a:r>
              <a:rPr lang="ru-RU" sz="2800" b="1" dirty="0" err="1" smtClean="0">
                <a:solidFill>
                  <a:srgbClr val="002060"/>
                </a:solidFill>
              </a:rPr>
              <a:t>Кинеля</a:t>
            </a:r>
            <a:r>
              <a:rPr lang="ru-RU" sz="2800" b="1" dirty="0" smtClean="0">
                <a:solidFill>
                  <a:srgbClr val="002060"/>
                </a:solidFill>
              </a:rPr>
              <a:t> Кошелева Т.А.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81" y="53752"/>
            <a:ext cx="8229600" cy="102937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Отгадай, кто это?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Красный  жучок в черную точку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Сел отдохнуть на красивом цветочке.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Он с крошечной маленькой черной головкой.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Зовется жучок этот  </a:t>
            </a:r>
            <a:r>
              <a:rPr lang="ru-RU" b="1" i="1" dirty="0" smtClean="0">
                <a:solidFill>
                  <a:srgbClr val="C00000"/>
                </a:solidFill>
              </a:rPr>
              <a:t>… ( </a:t>
            </a:r>
            <a:r>
              <a:rPr lang="ru-RU" b="1" i="1" dirty="0">
                <a:solidFill>
                  <a:srgbClr val="C00000"/>
                </a:solidFill>
              </a:rPr>
              <a:t>б</a:t>
            </a:r>
            <a:r>
              <a:rPr lang="ru-RU" b="1" i="1" dirty="0" smtClean="0">
                <a:solidFill>
                  <a:srgbClr val="C00000"/>
                </a:solidFill>
              </a:rPr>
              <a:t>ожьей  коровкой).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83130"/>
            <a:ext cx="3475286" cy="272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222" y="3297758"/>
            <a:ext cx="3072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Голубой </a:t>
            </a:r>
            <a:r>
              <a:rPr lang="ru-RU" b="1" dirty="0" err="1" smtClean="0">
                <a:solidFill>
                  <a:srgbClr val="0070C0"/>
                </a:solidFill>
              </a:rPr>
              <a:t>аэропланчик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ел на белый одуванчик.  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(Стрекоза)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3660794" cy="274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6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Шевельнулись у цветка </a:t>
            </a:r>
          </a:p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се четыре лепестка.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Я сорвать его хотел, </a:t>
            </a:r>
          </a:p>
          <a:p>
            <a:r>
              <a:rPr lang="ru-RU" b="1" dirty="0">
                <a:solidFill>
                  <a:srgbClr val="C00000"/>
                </a:solidFill>
              </a:rPr>
              <a:t>О</a:t>
            </a:r>
            <a:r>
              <a:rPr lang="ru-RU" b="1" dirty="0" smtClean="0">
                <a:solidFill>
                  <a:srgbClr val="C00000"/>
                </a:solidFill>
              </a:rPr>
              <a:t>н вспорхнул и улетел.     </a:t>
            </a:r>
            <a:r>
              <a:rPr lang="ru-RU" b="1" i="1" dirty="0" smtClean="0">
                <a:solidFill>
                  <a:srgbClr val="C00000"/>
                </a:solidFill>
              </a:rPr>
              <a:t>(Бабочка)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836" y="260648"/>
            <a:ext cx="397656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7809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Домовитая хозяйка </a:t>
            </a:r>
          </a:p>
          <a:p>
            <a:r>
              <a:rPr lang="ru-RU" b="1" dirty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ролетает над лужайкой.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Похлопочет над цветком — </a:t>
            </a:r>
          </a:p>
          <a:p>
            <a:r>
              <a:rPr lang="ru-RU" b="1" dirty="0">
                <a:solidFill>
                  <a:srgbClr val="0070C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н поделится медком</a:t>
            </a:r>
            <a:r>
              <a:rPr lang="ru-RU" b="1" i="1" dirty="0" smtClean="0">
                <a:solidFill>
                  <a:srgbClr val="0070C0"/>
                </a:solidFill>
              </a:rPr>
              <a:t>.    (Пчела)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506" y="3573016"/>
            <a:ext cx="3807885" cy="30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Он </a:t>
            </a:r>
            <a:r>
              <a:rPr lang="ru-RU" b="1" dirty="0">
                <a:solidFill>
                  <a:srgbClr val="C00000"/>
                </a:solidFill>
              </a:rPr>
              <a:t>рогатый и усатый,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Многоногий </a:t>
            </a:r>
            <a:r>
              <a:rPr lang="ru-RU" b="1" dirty="0">
                <a:solidFill>
                  <a:srgbClr val="C00000"/>
                </a:solidFill>
              </a:rPr>
              <a:t>и крылатый,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Издаёт </a:t>
            </a:r>
            <a:r>
              <a:rPr lang="ru-RU" b="1" dirty="0">
                <a:solidFill>
                  <a:srgbClr val="C00000"/>
                </a:solidFill>
              </a:rPr>
              <a:t>гудящий звук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При </a:t>
            </a:r>
            <a:r>
              <a:rPr lang="ru-RU" b="1" dirty="0">
                <a:solidFill>
                  <a:srgbClr val="C00000"/>
                </a:solidFill>
              </a:rPr>
              <a:t>полёте толстый…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ж</a:t>
            </a:r>
            <a:r>
              <a:rPr lang="ru-RU" b="1" dirty="0" smtClean="0">
                <a:solidFill>
                  <a:srgbClr val="C00000"/>
                </a:solidFill>
              </a:rPr>
              <a:t>ук)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680520" cy="32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012" y="3677566"/>
            <a:ext cx="4830443" cy="322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509120"/>
            <a:ext cx="3269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На цветок, жужжа, садится,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Чтоб </a:t>
            </a:r>
            <a:r>
              <a:rPr lang="ru-RU" b="1" dirty="0">
                <a:solidFill>
                  <a:srgbClr val="7030A0"/>
                </a:solidFill>
              </a:rPr>
              <a:t>нектаром насладиться,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Он </a:t>
            </a:r>
            <a:r>
              <a:rPr lang="ru-RU" b="1" dirty="0">
                <a:solidFill>
                  <a:srgbClr val="7030A0"/>
                </a:solidFill>
              </a:rPr>
              <a:t>мохнатенький, как ель,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На </a:t>
            </a:r>
            <a:r>
              <a:rPr lang="ru-RU" b="1" dirty="0">
                <a:solidFill>
                  <a:srgbClr val="7030A0"/>
                </a:solidFill>
              </a:rPr>
              <a:t>пчелу похожий…  </a:t>
            </a:r>
            <a:r>
              <a:rPr lang="ru-RU" b="1" dirty="0" smtClean="0">
                <a:solidFill>
                  <a:srgbClr val="7030A0"/>
                </a:solidFill>
              </a:rPr>
              <a:t>(шмель)</a:t>
            </a:r>
            <a:endParaRPr lang="ru-RU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89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879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 — лесные жители, </a:t>
            </a:r>
          </a:p>
          <a:p>
            <a:r>
              <a:rPr lang="ru-RU" b="1" dirty="0">
                <a:solidFill>
                  <a:srgbClr val="C00000"/>
                </a:solidFill>
              </a:rPr>
              <a:t>М</a:t>
            </a:r>
            <a:r>
              <a:rPr lang="ru-RU" b="1" dirty="0" smtClean="0">
                <a:solidFill>
                  <a:srgbClr val="C00000"/>
                </a:solidFill>
              </a:rPr>
              <a:t>удрые строители,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Из иголок всей артелью </a:t>
            </a:r>
          </a:p>
          <a:p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троим дом себе под елью.     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(Муравьи)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618037" cy="30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3468511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 ветки на тропинку, </a:t>
            </a:r>
          </a:p>
          <a:p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 травки на былинку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Прыгает пружинка, </a:t>
            </a:r>
          </a:p>
          <a:p>
            <a:r>
              <a:rPr lang="ru-RU" b="1" dirty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елёная спинка.    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(Кузнечик)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4545605" cy="29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24180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Не зверь, не птица, </a:t>
            </a:r>
          </a:p>
          <a:p>
            <a:r>
              <a:rPr lang="ru-RU" b="1" dirty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 нос как спица.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Летит - звенит,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Укусит - зудит </a:t>
            </a:r>
            <a:r>
              <a:rPr lang="ru-RU" b="1" i="1" dirty="0" smtClean="0">
                <a:solidFill>
                  <a:srgbClr val="7030A0"/>
                </a:solidFill>
              </a:rPr>
              <a:t>(Комар)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60647"/>
            <a:ext cx="4325447" cy="316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761" y="3645024"/>
            <a:ext cx="3281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дом пробрался, словно вор,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Ползал в мойке возле крана,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Из ведра ел всякий сор,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Эй, ловите…  </a:t>
            </a:r>
            <a:r>
              <a:rPr lang="ru-RU" b="1" i="1" dirty="0" smtClean="0">
                <a:solidFill>
                  <a:srgbClr val="C00000"/>
                </a:solidFill>
              </a:rPr>
              <a:t>(таракана).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652047"/>
            <a:ext cx="4368001" cy="30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5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chela_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69" y="1275578"/>
            <a:ext cx="2581742" cy="270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677" y="891207"/>
            <a:ext cx="2091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Calibri" pitchFamily="34" charset="0"/>
              </a:rPr>
              <a:t>Медоносная пчела</a:t>
            </a:r>
            <a:endParaRPr lang="ru-RU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5" name="Рисунок 4" descr="e801459300b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87" y="4442592"/>
            <a:ext cx="2393907" cy="228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6124654"/>
            <a:ext cx="229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Тутовый шелкопряд</a:t>
            </a:r>
            <a:endParaRPr lang="ru-RU" b="1" i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72265"/>
            <a:ext cx="4543808" cy="584775"/>
          </a:xfrm>
          <a:prstGeom prst="rect">
            <a:avLst/>
          </a:prstGeom>
          <a:ln w="6350">
            <a:noFill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Полезные насекомые</a:t>
            </a:r>
          </a:p>
        </p:txBody>
      </p:sp>
      <p:pic>
        <p:nvPicPr>
          <p:cNvPr id="8" name="Picture 4" descr="https://ds05.infourok.ru/uploads/ex/00f8/000607ef-d83e0468/img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891207"/>
            <a:ext cx="2908289" cy="20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ds05.infourok.ru/uploads/ex/00f8/000607ef-d83e0468/img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6193" y="3987067"/>
            <a:ext cx="2376264" cy="19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4031" y="1075725"/>
            <a:ext cx="90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Шмель</a:t>
            </a:r>
            <a:endParaRPr lang="ru-RU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2707438"/>
            <a:ext cx="172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Божья коровка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5915783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alibri" pitchFamily="34" charset="0"/>
              </a:rPr>
              <a:t>Муравей</a:t>
            </a:r>
            <a:endParaRPr lang="ru-RU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050" name="Picture 2" descr="https://avatars.mds.yandex.net/get-pdb/2864424/2da273ab-702d-490b-a35e-d4f8cef34fd8/s1200?webp=fal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340803" cy="22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684" y="332654"/>
            <a:ext cx="52241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Насекомые вредители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349" y="11247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Словно реснички, на моих усищах,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Бываю я чёрным, а так же коричневым.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Цветки обожаю, плодовых деревьев,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Садовник считает -вредитель я в целом!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( Жук майский)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626508" cy="308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214" y="27089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Всем девчонкам и мальчишкам</a:t>
            </a:r>
          </a:p>
          <a:p>
            <a:r>
              <a:rPr lang="ru-RU" b="1" dirty="0" smtClean="0"/>
              <a:t>Этот жук давно знаком —</a:t>
            </a:r>
          </a:p>
          <a:p>
            <a:r>
              <a:rPr lang="ru-RU" b="1" dirty="0" smtClean="0"/>
              <a:t>В мае нравится детишкам </a:t>
            </a:r>
          </a:p>
          <a:p>
            <a:r>
              <a:rPr lang="ru-RU" b="1" dirty="0" smtClean="0"/>
              <a:t>Догонять его с сачком.</a:t>
            </a:r>
          </a:p>
          <a:p>
            <a:r>
              <a:rPr lang="ru-RU" b="1" dirty="0" smtClean="0"/>
              <a:t>Очень любит он кормиться </a:t>
            </a:r>
          </a:p>
          <a:p>
            <a:r>
              <a:rPr lang="ru-RU" b="1" dirty="0" smtClean="0"/>
              <a:t>Первой майскою листвой,</a:t>
            </a:r>
          </a:p>
          <a:p>
            <a:r>
              <a:rPr lang="ru-RU" b="1" dirty="0" smtClean="0"/>
              <a:t>Жук откладывает яйца </a:t>
            </a:r>
          </a:p>
          <a:p>
            <a:r>
              <a:rPr lang="ru-RU" b="1" dirty="0" smtClean="0"/>
              <a:t>В тёплой норке под землёй.</a:t>
            </a:r>
          </a:p>
          <a:p>
            <a:r>
              <a:rPr lang="ru-RU" b="1" dirty="0" smtClean="0"/>
              <a:t>Он коричневого цвета </a:t>
            </a:r>
          </a:p>
          <a:p>
            <a:r>
              <a:rPr lang="ru-RU" b="1" dirty="0" smtClean="0"/>
              <a:t>И крупней других жуков.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03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596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Целый день летает, всем надоедает;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Ночь настанет, тогда перестанет.       </a:t>
            </a:r>
            <a:r>
              <a:rPr lang="ru-RU" b="1" i="1" dirty="0" smtClean="0">
                <a:solidFill>
                  <a:srgbClr val="7030A0"/>
                </a:solidFill>
              </a:rPr>
              <a:t>(Муха)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018" y="260648"/>
            <a:ext cx="3670422" cy="29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881" y="1196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Прозрачные крылья, чёрное тельце, </a:t>
            </a:r>
          </a:p>
          <a:p>
            <a:r>
              <a:rPr lang="ru-RU" b="1" dirty="0"/>
              <a:t>Найдётся всегда на помойке ей дельце. </a:t>
            </a:r>
          </a:p>
          <a:p>
            <a:r>
              <a:rPr lang="ru-RU" b="1" dirty="0"/>
              <a:t>Когда на столе лежат крошки рядком, </a:t>
            </a:r>
          </a:p>
          <a:p>
            <a:r>
              <a:rPr lang="ru-RU" b="1" dirty="0"/>
              <a:t>Пройдётся проворным она хоботком. Опять прожужжала где-то над ухом </a:t>
            </a:r>
          </a:p>
          <a:p>
            <a:r>
              <a:rPr lang="ru-RU" b="1" dirty="0"/>
              <a:t>В поисках пищи шустрая муха.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412" y="32526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Одно из первых мест по вредности занимает </a:t>
            </a:r>
            <a:r>
              <a:rPr lang="ru-RU" b="1" dirty="0" smtClean="0">
                <a:solidFill>
                  <a:srgbClr val="0070C0"/>
                </a:solidFill>
              </a:rPr>
              <a:t>это жук </a:t>
            </a:r>
            <a:r>
              <a:rPr lang="ru-RU" b="1" dirty="0">
                <a:solidFill>
                  <a:srgbClr val="0070C0"/>
                </a:solidFill>
              </a:rPr>
              <a:t>– главный враг картофельных </a:t>
            </a:r>
            <a:r>
              <a:rPr lang="ru-RU" b="1" dirty="0" smtClean="0">
                <a:solidFill>
                  <a:srgbClr val="0070C0"/>
                </a:solidFill>
              </a:rPr>
              <a:t>полей… (колорадский жук)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7596" y="3679032"/>
            <a:ext cx="3802552" cy="25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IMG_04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22" y="4418374"/>
            <a:ext cx="2886234" cy="2116572"/>
          </a:xfrm>
          <a:prstGeom prst="rect">
            <a:avLst/>
          </a:prstGeom>
          <a:noFill/>
          <a:ln w="38100" cmpd="dbl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6508484"/>
            <a:ext cx="2485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Бабочка – капустница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880804/3d3adb19-95c4-49f7-b4b1-d126b2d54cb1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638" y="350100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pdb/1923101/4b936579-b9e6-4428-9de8-f58193ffcfc8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83" y="1141761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72" y="147639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«Угадай-ка»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579627/2537eb69-18eb-49ad-a1c3-0dd4a5875bee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14" y="3645024"/>
            <a:ext cx="4022580" cy="30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get-pdb/1943918/e05c22d2-2f29-4e78-9fa0-f3b609371724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97" y="287409"/>
            <a:ext cx="4057095" cy="30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ds05.infourok.ru/uploads/ex/0f39/00090fe8-d9c41cfd/img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919" y="287409"/>
            <a:ext cx="4197171" cy="314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1907868/9941cc66-1cbb-4865-ab36-bbcb9f10e0c4/s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65007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612" y="155679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Посмотри на летний луг, </a:t>
            </a:r>
          </a:p>
          <a:p>
            <a:r>
              <a:rPr lang="ru-RU" sz="2000" b="1" dirty="0" smtClean="0"/>
              <a:t>Приглядись внимательно,</a:t>
            </a:r>
          </a:p>
          <a:p>
            <a:r>
              <a:rPr lang="ru-RU" sz="2000" b="1" dirty="0" smtClean="0"/>
              <a:t>Ты поймёшь, что жизнь вокруг </a:t>
            </a:r>
          </a:p>
          <a:p>
            <a:r>
              <a:rPr lang="ru-RU" sz="2000" b="1" dirty="0" smtClean="0"/>
              <a:t>Очень занимательна.</a:t>
            </a:r>
          </a:p>
          <a:p>
            <a:r>
              <a:rPr lang="ru-RU" sz="2000" b="1" dirty="0" smtClean="0"/>
              <a:t>И зелёная картинка сразу оживает:</a:t>
            </a:r>
          </a:p>
          <a:p>
            <a:r>
              <a:rPr lang="ru-RU" sz="2000" b="1" dirty="0" smtClean="0"/>
              <a:t>Сел кузнечик на травинку, </a:t>
            </a:r>
          </a:p>
          <a:p>
            <a:r>
              <a:rPr lang="ru-RU" sz="2000" b="1" dirty="0" smtClean="0"/>
              <a:t>Бабочка порхает,</a:t>
            </a:r>
          </a:p>
          <a:p>
            <a:r>
              <a:rPr lang="ru-RU" sz="2000" b="1" dirty="0" smtClean="0"/>
              <a:t>Полосатый шмель гудит </a:t>
            </a:r>
          </a:p>
          <a:p>
            <a:r>
              <a:rPr lang="ru-RU" sz="2000" b="1" dirty="0" smtClean="0"/>
              <a:t>Радостно и звучно...</a:t>
            </a:r>
          </a:p>
          <a:p>
            <a:r>
              <a:rPr lang="ru-RU" sz="2000" b="1" dirty="0" smtClean="0"/>
              <a:t>Целый день здесь жизнь кипит, </a:t>
            </a:r>
          </a:p>
          <a:p>
            <a:r>
              <a:rPr lang="ru-RU" sz="2000" b="1" dirty="0" smtClean="0"/>
              <a:t>Здесь совсем не скучно. </a:t>
            </a:r>
            <a:endParaRPr lang="ru-RU" sz="2000" b="1" dirty="0"/>
          </a:p>
        </p:txBody>
      </p:sp>
      <p:pic>
        <p:nvPicPr>
          <p:cNvPr id="3" name="Picture 12" descr="jiv238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684" y="6061594"/>
            <a:ext cx="571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746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Кто тут не насекомое?</a:t>
            </a:r>
          </a:p>
        </p:txBody>
      </p:sp>
      <p:pic>
        <p:nvPicPr>
          <p:cNvPr id="3" name="Picture 7" descr="IMG_0564">
            <a:hlinkClick r:id="" action="ppaction://noaction">
              <a:snd r:embed="rId3" name="WARP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082680"/>
            <a:ext cx="3370532" cy="2593322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MG_064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4" y="1082679"/>
            <a:ext cx="3546426" cy="2659329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Pj04069650000[1]">
            <a:hlinkClick r:id="" action="ppaction://noaction">
              <a:snd r:embed="rId6" name="Bedspring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866" y="3987929"/>
            <a:ext cx="3416975" cy="2733200"/>
          </a:xfrm>
          <a:prstGeom prst="rect">
            <a:avLst/>
          </a:prstGeom>
          <a:noFill/>
          <a:ln w="57150" cmpd="thickThin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MG_0154">
            <a:hlinkClick r:id="" action="ppaction://noaction">
              <a:snd r:embed="rId8" name="Cut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56616"/>
            <a:ext cx="3384376" cy="2764513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6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v_plants2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27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А сколько ног должно быть у насекомого?</a:t>
            </a:r>
          </a:p>
        </p:txBody>
      </p:sp>
      <p:pic>
        <p:nvPicPr>
          <p:cNvPr id="14340" name="Picture 5" descr="IMG_0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1411288"/>
            <a:ext cx="2605087" cy="24098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6" descr="IMG_07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88" y="1408113"/>
            <a:ext cx="2641600" cy="24145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 descr="normal_IMGP18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1420813"/>
            <a:ext cx="2624138" cy="239236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490538" y="3940175"/>
            <a:ext cx="2230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КУЗНЕЧИК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440113" y="3940175"/>
            <a:ext cx="2230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МУРАВЕЙ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6369050" y="3908425"/>
            <a:ext cx="2230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ПЧЕЛА</a:t>
            </a:r>
          </a:p>
        </p:txBody>
      </p:sp>
      <p:sp>
        <p:nvSpPr>
          <p:cNvPr id="10" name="Oval 8">
            <a:hlinkClick r:id="" action="ppaction://hlinkshowjump?jump=nextslide">
              <a:snd r:embed="rId6" name="crowdM01.wav"/>
            </a:hlinkClick>
          </p:cNvPr>
          <p:cNvSpPr>
            <a:spLocks noChangeArrowheads="1"/>
          </p:cNvSpPr>
          <p:nvPr/>
        </p:nvSpPr>
        <p:spPr bwMode="auto">
          <a:xfrm>
            <a:off x="1204913" y="4725988"/>
            <a:ext cx="1403350" cy="1403350"/>
          </a:xfrm>
          <a:prstGeom prst="ellipse">
            <a:avLst/>
          </a:prstGeom>
          <a:noFill/>
          <a:ln w="76200" cmpd="tri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rgbClr val="008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1" name="Oval 10">
            <a:hlinkClick r:id="" action="ppaction://noaction">
              <a:snd r:embed="rId7" name="Cut.wav"/>
            </a:hlinkClick>
          </p:cNvPr>
          <p:cNvSpPr>
            <a:spLocks noChangeArrowheads="1"/>
          </p:cNvSpPr>
          <p:nvPr/>
        </p:nvSpPr>
        <p:spPr bwMode="auto">
          <a:xfrm>
            <a:off x="3686175" y="4725988"/>
            <a:ext cx="1403350" cy="1403350"/>
          </a:xfrm>
          <a:prstGeom prst="ellipse">
            <a:avLst/>
          </a:prstGeom>
          <a:noFill/>
          <a:ln w="76200" cmpd="tri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8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2" name="Oval 9">
            <a:hlinkClick r:id="" action="ppaction://noaction">
              <a:snd r:embed="rId8" name="Bedspring.wav"/>
            </a:hlinkClick>
          </p:cNvPr>
          <p:cNvSpPr>
            <a:spLocks noChangeArrowheads="1"/>
          </p:cNvSpPr>
          <p:nvPr/>
        </p:nvSpPr>
        <p:spPr bwMode="auto">
          <a:xfrm>
            <a:off x="6169025" y="4725988"/>
            <a:ext cx="1403350" cy="1403350"/>
          </a:xfrm>
          <a:prstGeom prst="ellipse">
            <a:avLst/>
          </a:prstGeom>
          <a:noFill/>
          <a:ln w="76200" cmpd="tri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8000"/>
                </a:solidFill>
                <a:latin typeface="Verdan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592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remove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remove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remove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img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255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ОТЛИЧНО!</a:t>
            </a:r>
          </a:p>
        </p:txBody>
      </p:sp>
      <p:pic>
        <p:nvPicPr>
          <p:cNvPr id="15364" name="Picture 6" descr="exp_insect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04938"/>
            <a:ext cx="303371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3895725" y="5270500"/>
            <a:ext cx="1403350" cy="1403350"/>
          </a:xfrm>
          <a:prstGeom prst="ellipse">
            <a:avLst/>
          </a:prstGeom>
          <a:noFill/>
          <a:ln w="76200" cmpd="tri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sz="5400" b="1">
                <a:solidFill>
                  <a:srgbClr val="008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5366" name="Oval 9"/>
          <p:cNvSpPr>
            <a:spLocks noChangeArrowheads="1"/>
          </p:cNvSpPr>
          <p:nvPr/>
        </p:nvSpPr>
        <p:spPr bwMode="auto">
          <a:xfrm>
            <a:off x="1222375" y="1244600"/>
            <a:ext cx="544513" cy="544513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3355975" y="1200150"/>
            <a:ext cx="544513" cy="544513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5368" name="Oval 12"/>
          <p:cNvSpPr>
            <a:spLocks noChangeArrowheads="1"/>
          </p:cNvSpPr>
          <p:nvPr/>
        </p:nvSpPr>
        <p:spPr bwMode="auto">
          <a:xfrm>
            <a:off x="1042988" y="3560763"/>
            <a:ext cx="544512" cy="544512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5369" name="Oval 11"/>
          <p:cNvSpPr>
            <a:spLocks noChangeArrowheads="1"/>
          </p:cNvSpPr>
          <p:nvPr/>
        </p:nvSpPr>
        <p:spPr bwMode="auto">
          <a:xfrm>
            <a:off x="3670300" y="3578225"/>
            <a:ext cx="544513" cy="544513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089025" y="4679950"/>
            <a:ext cx="544513" cy="544513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auto">
          <a:xfrm>
            <a:off x="3532188" y="4719638"/>
            <a:ext cx="544512" cy="544512"/>
          </a:xfrm>
          <a:prstGeom prst="ellips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5372" name="Text Box 8"/>
          <p:cNvSpPr txBox="1">
            <a:spLocks noChangeArrowheads="1"/>
          </p:cNvSpPr>
          <p:nvPr/>
        </p:nvSpPr>
        <p:spPr bwMode="auto">
          <a:xfrm>
            <a:off x="1785938" y="5857875"/>
            <a:ext cx="536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C00000"/>
                </a:solidFill>
              </a:rPr>
              <a:t>У насекомого</a:t>
            </a:r>
            <a:r>
              <a:rPr lang="ru-RU" sz="2400" b="1">
                <a:solidFill>
                  <a:srgbClr val="C00000"/>
                </a:solidFill>
              </a:rPr>
              <a:t>                       </a:t>
            </a:r>
            <a:r>
              <a:rPr lang="ru-RU" sz="2400">
                <a:solidFill>
                  <a:srgbClr val="C00000"/>
                </a:solidFill>
              </a:rPr>
              <a:t>ног!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888" y="1463675"/>
            <a:ext cx="31496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7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97" y="130622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Кто лишний? Почему?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img2.goodfon.ru/original/2500x1666/6/13/makro-nasekomoe-zhu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01559"/>
            <a:ext cx="4065766" cy="27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1zoom.ru/big/22/58747-Ni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711" y="1101559"/>
            <a:ext cx="4100938" cy="27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eofotoput.ru/wp-content/uploads/2012/03/fotografii-nasekomie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711" y="4055150"/>
            <a:ext cx="4100938" cy="26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os.fishki.net/upload/post/201403/28/1255888/2_3092773-nevseobo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20" y="4055151"/>
            <a:ext cx="4048266" cy="26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21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Кто лишний? Почему?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https://avatars.mds.yandex.net/get-pdb/1880053/09584540-f573-4807-8851-e74b03ca9691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91" y="764704"/>
            <a:ext cx="38981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avatars.mds.yandex.net/get-pdb/750514/a931b3ba-292d-442d-b07a-ff0eec0c8d7b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32" y="3556803"/>
            <a:ext cx="321989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iki.soiro.ru/images/S120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3752733"/>
            <a:ext cx="4069742" cy="30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3.nat-geo.ru/images/2019/5/16/91c898b7003c432d990708f93b73cfdf.max-1200x8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5" y="764704"/>
            <a:ext cx="3960441" cy="26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15" y="0"/>
            <a:ext cx="8229600" cy="8445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Кто лишний? Почему?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150" name="Picture 6" descr="https://avatars.mds.yandex.net/get-pdb/1708639/0bb18ddc-a39a-40e3-bd6f-68b73536b73a/s12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812924"/>
            <a:ext cx="4135021" cy="27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pdb/936467/f5a91b8c-d779-4fef-9fe6-dd8d9ed45506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04" y="763868"/>
            <a:ext cx="3917264" cy="28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avatars.mds.yandex.net/get-pdb/2124041/9eb6436a-b474-49e0-b6f9-b763c804fc64/s1200?webp=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63868"/>
            <a:ext cx="4135021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100.r.photoshare.ru/01002/0099057206dd6545e3132f1c788424098fa8d0e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960" y="3874120"/>
            <a:ext cx="3936008" cy="264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598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Игра «Один - много»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avatars.mds.yandex.net/get-pdb/251121/dffa08b9-5622-4638-88e0-8436ccd32b0d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1622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agiyatut.ru/wp-content/uploads/s1200-1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052736"/>
            <a:ext cx="35107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pdb/1649258/48bcfd72-1023-43dd-9781-2dffb0a20ac6/s1200?webp=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65851"/>
            <a:ext cx="3510768" cy="26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vatars.mds.yandex.net/get-pdb/1964870/d3d5080d-f995-41a9-8179-55c2e50e7a85/s1200?webp=fal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608" y="3769418"/>
            <a:ext cx="4133670" cy="26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.pxhere.com/photos/15/47/beetles_christmas_beetles_insect_nature-835193.jpg!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016" y="435042"/>
            <a:ext cx="4187938" cy="27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2051221/4000e969-565c-404e-924c-6ebe2c894612/s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35042"/>
            <a:ext cx="3848978" cy="27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utogear.ru/misc/i/gallery/44541/24970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016" y="3501009"/>
            <a:ext cx="4265881" cy="28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1383054/6580888b-d63c-4513-94dc-040aa73fe31b/s1200?webp=fals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552843"/>
            <a:ext cx="3848978" cy="27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149200"/>
            <a:ext cx="40908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Молодцы!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img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img_22183207_94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2862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0_1694b_25a9735b_X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714375"/>
            <a:ext cx="4714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4692" y="908720"/>
            <a:ext cx="24088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На полях  </a:t>
            </a:r>
          </a:p>
        </p:txBody>
      </p:sp>
      <p:pic>
        <p:nvPicPr>
          <p:cNvPr id="7" name="Рисунок 6" descr="ab2d502687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89"/>
            <a:ext cx="431516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68395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786188"/>
            <a:ext cx="46434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0499" y="3922572"/>
            <a:ext cx="1897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 лугах,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6233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Где живут насекомые?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img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ab2d502687e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822" y="611963"/>
            <a:ext cx="4572000" cy="29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6839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11963"/>
            <a:ext cx="4499991" cy="292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6146" y="0"/>
            <a:ext cx="50904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прудах и на болоте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434" y="3314273"/>
            <a:ext cx="203094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 лесах,</a:t>
            </a:r>
          </a:p>
        </p:txBody>
      </p:sp>
      <p:pic>
        <p:nvPicPr>
          <p:cNvPr id="7" name="Рисунок 6" descr="add_11463_186_ArtFile_r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22" y="3933056"/>
            <a:ext cx="450173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5aecc743b68baf7b10ffee7f921303d3_fu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156" y="3918511"/>
            <a:ext cx="455169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img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55"/>
            <a:ext cx="21013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реках</a:t>
            </a:r>
          </a:p>
        </p:txBody>
      </p:sp>
      <p:pic>
        <p:nvPicPr>
          <p:cNvPr id="4" name="Рисунок 3" descr="add_11463_186_ArtFile_r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42939"/>
            <a:ext cx="4533411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5aecc743b68baf7b10ffee7f921303d3_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396" y="642938"/>
            <a:ext cx="4473604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831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7186"/>
            <a:ext cx="4499992" cy="295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9925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396" y="3907187"/>
            <a:ext cx="4473604" cy="295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56461" y="3553243"/>
            <a:ext cx="21014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 озёрах</a:t>
            </a:r>
          </a:p>
        </p:txBody>
      </p:sp>
    </p:spTree>
    <p:extLst>
      <p:ext uri="{BB962C8B-B14F-4D97-AF65-F5344CB8AC3E}">
        <p14:creationId xmlns:p14="http://schemas.microsoft.com/office/powerpoint/2010/main" val="5538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img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628" y="2285992"/>
            <a:ext cx="34320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 даже дома…</a:t>
            </a:r>
          </a:p>
        </p:txBody>
      </p:sp>
      <p:pic>
        <p:nvPicPr>
          <p:cNvPr id="7" name="Рисунок 6" descr="ogor_b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3576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37212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 огороде</a:t>
            </a:r>
          </a:p>
        </p:txBody>
      </p:sp>
      <p:pic>
        <p:nvPicPr>
          <p:cNvPr id="1026" name="Picture 2" descr="https://xn----7sbqan4asebnd6j.xn--80adxhks/wp-content/uploads/2016/04/15_40_00_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8901" y="2924944"/>
            <a:ext cx="4576724" cy="38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iv23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86281">
            <a:off x="6419850" y="955675"/>
            <a:ext cx="88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4 -0.01065  0.018 -0.02131  0.023 -0.02131  c 0.031 0  0.063 0.16647  0.063 0.33295  c 0 -0.0839  0.016 -0.16647  0.031 -0.16647  c 0.016 0  0.031 0.0839  0.031 0.16647  c 0 -0.04129  0.008 -0.0839  0.016 -0.0839  c 0.008 0  0.016 0.04129  0.016 0.0839  c 0 -0.02131  0.004 -0.04129  0.008 -0.04129  c 0.004 0  0.008 0.02131  0.008 0.04129  c 0 -0.01065  0.002 -0.02131  0.004 -0.02131  c 0.001 0  0.004 0.01065  0.004 0.02131  c 0 -0.00533  0.001 -0.01065  0.002 -0.01065  c 0 0.00133  0.002 0.00533  0.002 0.01065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igslide.ru/images/41/40098/960/im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" b="100000" l="0" r="99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101" y="1268760"/>
            <a:ext cx="8556128" cy="48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6487" y="476672"/>
            <a:ext cx="538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 тела насекомого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5385" y="8878"/>
            <a:ext cx="629140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Чем питаются насекомые?</a:t>
            </a:r>
          </a:p>
        </p:txBody>
      </p:sp>
      <p:pic>
        <p:nvPicPr>
          <p:cNvPr id="5" name="Рисунок 4" descr="коров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6036"/>
            <a:ext cx="2736304" cy="27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8143" y="944561"/>
            <a:ext cx="43956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Пыльцой и нектаром растений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(бабочки, пчёлы, шмели, осы и др.)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https://ds02.infourok.ru/uploads/ex/135d/000493b4-d1887719/img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423" y="3683977"/>
            <a:ext cx="3009530" cy="21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948441"/>
            <a:ext cx="29422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Корой и древесиной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(жуки-короеды)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94338" y="4045300"/>
            <a:ext cx="50816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Продуктами и пищевыми отходами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(тараканы, мухи)</a:t>
            </a:r>
            <a:endParaRPr lang="ru-RU" dirty="0"/>
          </a:p>
        </p:txBody>
      </p:sp>
      <p:pic>
        <p:nvPicPr>
          <p:cNvPr id="10" name="Picture 2" descr="https://fsd.videouroki.net/html/2015/02/08/98702742/img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7751" y="1844824"/>
            <a:ext cx="40590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4.infourok.ru/uploads/ex/0464/000338b3-fe1f2d12/img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4740419"/>
            <a:ext cx="1995989" cy="16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s04.infourok.ru/uploads/ex/0464/000338b3-fe1f2d12/img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4338" y="4740419"/>
            <a:ext cx="2372929" cy="17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464/000338b3-fe1f2d12/img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9008" y="1427246"/>
            <a:ext cx="1819924" cy="25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135d/000493b4-d1887719/img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888726"/>
            <a:ext cx="3585034" cy="21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0062"/>
            <a:ext cx="46498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Другими насекомыми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(божья коровка, богомол, златоглазка и др.)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68619" y="1052736"/>
            <a:ext cx="3460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Кровью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(комары, блохи, вши)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2353" y="3373077"/>
            <a:ext cx="2725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Частью растений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(жуки-листоеды,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саранча, гусеницы  и др.)</a:t>
            </a:r>
            <a:endParaRPr lang="ru-RU" dirty="0"/>
          </a:p>
        </p:txBody>
      </p:sp>
      <p:pic>
        <p:nvPicPr>
          <p:cNvPr id="10" name="Picture 2" descr="https://ds04.infourok.ru/uploads/ex/0a74/0002f0a3-96193a84/img1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509120"/>
            <a:ext cx="2664296" cy="20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2.infourok.ru/uploads/ex/135d/000493b4-d1887719/img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4515294"/>
            <a:ext cx="3176682" cy="2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xp_insect07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170" y="2814481"/>
            <a:ext cx="2012303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9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596</Words>
  <Application>Microsoft Office PowerPoint</Application>
  <PresentationFormat>Экран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Отгадай, кто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«Угадай-ка»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лишний? Почему?</vt:lpstr>
      <vt:lpstr>Кто лишний? Почему?</vt:lpstr>
      <vt:lpstr>Кто лишний? Почему?</vt:lpstr>
      <vt:lpstr>Игра «Один - много»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царстве насекомых»</dc:title>
  <dc:creator>User</dc:creator>
  <cp:lastModifiedBy>User</cp:lastModifiedBy>
  <cp:revision>28</cp:revision>
  <dcterms:created xsi:type="dcterms:W3CDTF">2020-05-18T11:43:21Z</dcterms:created>
  <dcterms:modified xsi:type="dcterms:W3CDTF">2020-05-19T07:38:50Z</dcterms:modified>
</cp:coreProperties>
</file>